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3" r:id="rId18"/>
    <p:sldId id="271" r:id="rId19"/>
    <p:sldId id="272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Nunito Sans Bold" panose="020B0604020202020204" charset="0"/>
      <p:bold r:id="rId26"/>
    </p:embeddedFont>
    <p:embeddedFont>
      <p:font typeface="Patrick Hand" panose="000005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78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919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r2 results are from cross-validation with 5 folds  to ensure that the model generalized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E5D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Lucastmarques/fine-tuning-house-price: A MLP model to predict  house prices using Fine Tuning Technique">
            <a:extLst>
              <a:ext uri="{FF2B5EF4-FFF2-40B4-BE49-F238E27FC236}">
                <a16:creationId xmlns:a16="http://schemas.microsoft.com/office/drawing/2014/main" id="{69A28BC3-06F8-C3A2-A2DE-3765AE26F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4262"/>
            <a:ext cx="14630400" cy="883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/>
          <p:cNvSpPr/>
          <p:nvPr/>
        </p:nvSpPr>
        <p:spPr>
          <a:xfrm>
            <a:off x="793790" y="23299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7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019" y="711599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By : 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59613" y="737061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Meryem Ben Salem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9614" y="765879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Cherifa Chaouch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3149341" y="7767615"/>
            <a:ext cx="1355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2024/2025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4677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Dropped Irrelevant Columns:  </a:t>
            </a:r>
            <a:r>
              <a:rPr lang="en-US" sz="1750" b="1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</a:t>
            </a: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columns 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56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23868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Handled Missing Values: Removed rows with missing </a:t>
            </a:r>
            <a:r>
              <a:rPr lang="en-US" sz="1750" b="1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 </a:t>
            </a: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(4 rows)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48359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Corrected Price Anomalies: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781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     Prices less than 10 were dropped.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203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     Prices below 10,000 for properties "À Vendre" were            multiplied by 1000.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b="1" dirty="0">
              <a:solidFill>
                <a:srgbClr val="000000"/>
              </a:solidFill>
              <a:latin typeface="Nunito Sans Bold" pitchFamily="34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</a:rPr>
              <a:t>Handling missing Data with each price range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50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074" name="Picture 2" descr="Data as a Service (DaaS) | Business Data Provider Services - D&amp;B UAE">
            <a:extLst>
              <a:ext uri="{FF2B5EF4-FFF2-40B4-BE49-F238E27FC236}">
                <a16:creationId xmlns:a16="http://schemas.microsoft.com/office/drawing/2014/main" id="{6E521990-7E3B-AF3C-F85E-012EE629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07" y="1178811"/>
            <a:ext cx="5411362" cy="521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Cleaning Process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713309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Outlier Handling </a:t>
            </a: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: 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733" y="2230874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Defined Reasonable numerical Ranges by Category: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733" y="2634496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Bedrooms: 1-4 for apartments, 1-20 for houses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733" y="3038118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Bathrooms: 1-3 for apartments, up to 15 for houses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733" y="3441740"/>
            <a:ext cx="63379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Surface Area: Limited to reasonable ranges based on property type.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7114" y="5180886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Log Transformation</a:t>
            </a: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2069" y="5988130"/>
            <a:ext cx="63379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To handle skewness in the price, we applied a log transformation 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4733" y="5656898"/>
            <a:ext cx="63379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52" y="1759863"/>
            <a:ext cx="5658683" cy="5668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74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Feature Engineering: 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08496"/>
            <a:ext cx="906304" cy="9063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0228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48463" y="4723291"/>
            <a:ext cx="4120753" cy="10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Standardized Location: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Split 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gouvernement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into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city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and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Patrick Hand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and drop  </a:t>
            </a:r>
            <a:r>
              <a:rPr lang="en-US" sz="2400" dirty="0" err="1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gouvernement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715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3" y="3208495"/>
            <a:ext cx="789257" cy="7892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400228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042831" y="4719475"/>
            <a:ext cx="4120872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Converted categorical variables (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transaction_type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city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2400" dirty="0">
                <a:solidFill>
                  <a:srgbClr val="000000"/>
                </a:solidFill>
                <a:highlight>
                  <a:srgbClr val="FDE0C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region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 into numeric form using </a:t>
            </a:r>
            <a:r>
              <a:rPr lang="en-US" sz="24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one-hot encoding</a:t>
            </a: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atrick Hand" pitchFamily="34" charset="0"/>
              </a:rPr>
              <a:t>And Scaled Numerical Features 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208496"/>
            <a:ext cx="906304" cy="9063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00228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730037" y="4723292"/>
            <a:ext cx="3654574" cy="107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 strong Correlation between the Features which is good 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976" y="1710385"/>
            <a:ext cx="57910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Processed and Cleaned Data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0820"/>
            <a:ext cx="4120753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12586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1153001" y="48801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rows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793790" y="544151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13916" y="48801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254704" y="544151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3700820"/>
            <a:ext cx="4120753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70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295 </a:t>
            </a:r>
            <a:endParaRPr lang="en-US" sz="7050" dirty="0"/>
          </a:p>
        </p:txBody>
      </p:sp>
      <p:sp>
        <p:nvSpPr>
          <p:cNvPr id="10" name="Text 8"/>
          <p:cNvSpPr/>
          <p:nvPr/>
        </p:nvSpPr>
        <p:spPr>
          <a:xfrm>
            <a:off x="10074950" y="48801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columns</a:t>
            </a:r>
            <a:endParaRPr lang="en-US" sz="26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5AB5F-D332-CEB3-1FCD-0FB2A9D7E405}"/>
              </a:ext>
            </a:extLst>
          </p:cNvPr>
          <p:cNvSpPr txBox="1"/>
          <p:nvPr/>
        </p:nvSpPr>
        <p:spPr>
          <a:xfrm>
            <a:off x="2002420" y="6332683"/>
            <a:ext cx="108570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atrick Hand" panose="00000500000000000000" pitchFamily="2" charset="0"/>
              </a:rPr>
              <a:t> Split the Data into 80 % Training and 20 % Testing </a:t>
            </a: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FE55CD-8E07-F1B2-EA04-1238355E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46" y="6384831"/>
            <a:ext cx="708779" cy="708779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5DB86C-CA45-8DEA-4230-03791038E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138" y="3490245"/>
            <a:ext cx="930123" cy="9301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Modeling :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2881" y="2959179"/>
            <a:ext cx="1028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Gradient Boosting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An ensemble model that sequentially builds weak learners, combining them to create a strong predictor.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3C6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7998" y="4469249"/>
            <a:ext cx="1326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982339" y="585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Decision Tree</a:t>
            </a:r>
            <a:endParaRPr lang="en-US" sz="2200" b="1" dirty="0"/>
          </a:p>
        </p:txBody>
      </p:sp>
      <p:sp>
        <p:nvSpPr>
          <p:cNvPr id="11" name="Text 7"/>
          <p:cNvSpPr/>
          <p:nvPr/>
        </p:nvSpPr>
        <p:spPr>
          <a:xfrm>
            <a:off x="7453908" y="6298167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 non-linear model that makes predictions based on a tree-like structure, dividing the data into smaller groups.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3C6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0737" y="6195774"/>
            <a:ext cx="1270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169778" y="397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Random Forest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6464380" y="4427785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An ensemble model that combines multiple decision trees to improve prediction accuracy and reduce variance.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576" y="895951"/>
            <a:ext cx="4209644" cy="4038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72078" y="696703"/>
            <a:ext cx="1232418" cy="30991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977" y="895951"/>
            <a:ext cx="4209645" cy="4038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7084" y="895951"/>
            <a:ext cx="4213555" cy="4038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07509" y="2760278"/>
            <a:ext cx="1232418" cy="30991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102" y="5157962"/>
            <a:ext cx="14630399" cy="307163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63F95-78C4-9DBC-3928-E2814BAC2249}"/>
              </a:ext>
            </a:extLst>
          </p:cNvPr>
          <p:cNvSpPr txBox="1"/>
          <p:nvPr/>
        </p:nvSpPr>
        <p:spPr>
          <a:xfrm>
            <a:off x="1374539" y="5964789"/>
            <a:ext cx="10732798" cy="1028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dirty="0">
                <a:solidFill>
                  <a:schemeClr val="tx1">
                    <a:lumMod val="85000"/>
                    <a:lumOff val="15000"/>
                  </a:schemeClr>
                </a:solidFill>
                <a:latin typeface="Patrick Hand" panose="00000500000000000000" pitchFamily="2" charset="0"/>
                <a:ea typeface="+mj-ea"/>
                <a:cs typeface="+mj-cs"/>
              </a:rPr>
              <a:t>Model Evaluation: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77D34-5903-2431-6A3C-A2915354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67" y="2440251"/>
            <a:ext cx="3632861" cy="949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96A19-0BAD-37B7-23C8-00CE8A276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00" y="2325037"/>
            <a:ext cx="3631997" cy="118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C9215-B14B-9111-619E-BF19C9CCA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863" y="2355625"/>
            <a:ext cx="3631997" cy="1119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FE4219-4E09-BCB1-0428-8CDD578466EB}"/>
              </a:ext>
            </a:extLst>
          </p:cNvPr>
          <p:cNvSpPr txBox="1"/>
          <p:nvPr/>
        </p:nvSpPr>
        <p:spPr>
          <a:xfrm>
            <a:off x="1101717" y="3883038"/>
            <a:ext cx="397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overall performance of the model and whether it's capturing the general trend in the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CD426-00C0-684B-CBD0-44E4949DDBF7}"/>
              </a:ext>
            </a:extLst>
          </p:cNvPr>
          <p:cNvSpPr txBox="1"/>
          <p:nvPr/>
        </p:nvSpPr>
        <p:spPr>
          <a:xfrm>
            <a:off x="5537800" y="3883038"/>
            <a:ext cx="3172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good metric when you want to minimize larger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01B6-65C9-D2B0-9081-9337B61D42B0}"/>
              </a:ext>
            </a:extLst>
          </p:cNvPr>
          <p:cNvSpPr txBox="1"/>
          <p:nvPr/>
        </p:nvSpPr>
        <p:spPr>
          <a:xfrm>
            <a:off x="9928019" y="4001468"/>
            <a:ext cx="4476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less influenced by outliers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851A7-0891-5C31-E1EA-5D0EEB05C42F}"/>
              </a:ext>
            </a:extLst>
          </p:cNvPr>
          <p:cNvSpPr txBox="1"/>
          <p:nvPr/>
        </p:nvSpPr>
        <p:spPr>
          <a:xfrm>
            <a:off x="7302311" y="6636961"/>
            <a:ext cx="73209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/>
              <a:t>comprehensive view of your model's performance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D020F8-88B1-03F4-DC99-69716078A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938" y="6742167"/>
            <a:ext cx="474128" cy="4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2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62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Performance: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5207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612827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862" y="275653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2756535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Mean Squared Error (MSE)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2756535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Mean Absolute Error (MAE)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275653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862" y="413265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413265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0.42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413265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0.36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413265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0.7783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14862" y="478297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0.31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7829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0.31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7829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0.8368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14862" y="5796201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0.30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579620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0.32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579620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0.8433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44FDC5-A666-0957-4DA9-CD464B59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70" y="1016073"/>
            <a:ext cx="10729731" cy="6197453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4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24829"/>
            <a:ext cx="12412924" cy="1857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Deployment: Planning on Bringing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Predictions to Life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08529" y="29166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Input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1685041" y="3388995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Users input property details via an intuitive interface.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527938" y="2719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Prediction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7145060" y="310146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Our trained model processes the input and generates a price prediction.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3343764" y="5504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Result Display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4309586" y="614811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predicted price is clearly presented to the user.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100" y="660916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63173" y="5327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Web Application</a:t>
            </a:r>
            <a:endParaRPr lang="en-US" sz="2200" b="1" dirty="0"/>
          </a:p>
        </p:txBody>
      </p:sp>
      <p:sp>
        <p:nvSpPr>
          <p:cNvPr id="14" name="Text 8"/>
          <p:cNvSpPr/>
          <p:nvPr/>
        </p:nvSpPr>
        <p:spPr>
          <a:xfrm>
            <a:off x="10645803" y="585867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An interactive  Flask web app provides instant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Thank you </a:t>
            </a:r>
            <a:endParaRPr 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9" y="1308199"/>
            <a:ext cx="5670590" cy="187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00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Agenda</a:t>
            </a: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731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01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73185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266" y="2965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CRISP-DM overview.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70491" y="37505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collection and Scraping process.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498061" y="4658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cleaning and preparation.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2113050" y="54862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Modeling and evaluation.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2514565" y="6351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Results and next steps.</a:t>
            </a:r>
            <a:endParaRPr lang="en-US" sz="2000" dirty="0"/>
          </a:p>
        </p:txBody>
      </p:sp>
      <p:pic>
        <p:nvPicPr>
          <p:cNvPr id="2052" name="Picture 4" descr="Premium Vector | Real estate business concept real estate market growth  presentation of a house">
            <a:extLst>
              <a:ext uri="{FF2B5EF4-FFF2-40B4-BE49-F238E27FC236}">
                <a16:creationId xmlns:a16="http://schemas.microsoft.com/office/drawing/2014/main" id="{36DEB8E5-46E1-AC54-0EB0-DA86B124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99" y="0"/>
            <a:ext cx="7577942" cy="81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10126"/>
            <a:ext cx="6149935" cy="6209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6144" y="1769885"/>
            <a:ext cx="735497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00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Overview of CRISP-DM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7599521" y="39616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8028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Industry-standard approach for data mining and machine learning projects.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599521" y="53337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Provides a structured, repeatable process for problem-solving.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706041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Business Understanding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1893570"/>
            <a:ext cx="3695700" cy="2463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828" y="458962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Problem Statement: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2828" y="5118854"/>
            <a:ext cx="40584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2828" y="5635228"/>
            <a:ext cx="405848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"Real estate prices in Tunisia vary greatly depending on factors such as location and property size. "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2828" y="6812637"/>
            <a:ext cx="40584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04" y="1893570"/>
            <a:ext cx="3695700" cy="29478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92804" y="507372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Business Goals: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92804" y="5602962"/>
            <a:ext cx="4058483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"The project aims to assist property buyers, sellers, and investors in Tunisia by providing accurate property price estimates based on historical data."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780" y="1893570"/>
            <a:ext cx="3695700" cy="27717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62780" y="489763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Business Questions: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862780" y="5426869"/>
            <a:ext cx="405848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"What are the key factors that influence property prices?"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9862780" y="6160175"/>
            <a:ext cx="405848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"Can machine learning models predict property prices with high accuracy?"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862780" y="7007066"/>
            <a:ext cx="405848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5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Preparation 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199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794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Collecting </a:t>
            </a:r>
            <a:r>
              <a:rPr lang="en-US" sz="2650" dirty="0" err="1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DataHub</a:t>
            </a:r>
            <a:r>
              <a:rPr lang="en-US" sz="26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 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020604" y="44407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Scraping TAYARA.TN with Selenuim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524589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Store the extracted data in CSV file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63199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879413"/>
            <a:ext cx="389393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Exploratory Data Analysis (EDA)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368171" y="486608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Data is highly skewed : Presence of Outliers 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368171" y="567118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No normal Distribution 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368171" y="6170176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631996"/>
            <a:ext cx="4347567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5738" y="3879413"/>
            <a:ext cx="37798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Cleaning and Processing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9715738" y="444079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Handling Missing Values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</a:rPr>
              <a:t>Checking for duplicates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9715737" y="525921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Handling Outliers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715738" y="560963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Feature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454" y="10213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Collection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19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chemeClr val="accent2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Source: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988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scraped TAYARA.TN using Python and Selenuim , gathering information on property features such as: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3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location, size, number of rooms, batrooms , category , transaction type and price.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b="1" dirty="0">
              <a:solidFill>
                <a:srgbClr val="000000"/>
              </a:solidFill>
              <a:latin typeface="Nunito Sans Bold" pitchFamily="34" charset="0"/>
              <a:ea typeface="Nunito Sans Bold" pitchFamily="34" charset="-122"/>
              <a:cs typeface="Nunito Sans Bold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0090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We scraped around 800 Property Ad by region so that we have a Balanced Data 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41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dataset contains over 20,138 property listings 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82979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574" y="1680748"/>
            <a:ext cx="6273641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Exploratory Data Analysis (EDA)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784" y="3620630"/>
            <a:ext cx="630543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Price Distribution by Category: Showed the skewness before transformation.</a:t>
            </a:r>
            <a:endParaRPr lang="en-US" sz="2000" b="1" dirty="0"/>
          </a:p>
        </p:txBody>
      </p:sp>
      <p:sp>
        <p:nvSpPr>
          <p:cNvPr id="4" name="Text 2"/>
          <p:cNvSpPr/>
          <p:nvPr/>
        </p:nvSpPr>
        <p:spPr>
          <a:xfrm>
            <a:off x="748784" y="2529602"/>
            <a:ext cx="630543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16994" y="4668916"/>
            <a:ext cx="630543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Plot histograms for relevant features in the dataset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784" y="3599259"/>
            <a:ext cx="630543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165" y="5594898"/>
            <a:ext cx="630543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Correlation Matrix: Showed the relationship between features like price, bedrooms, and bathrooms.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826" y="2015016"/>
            <a:ext cx="5947410" cy="509873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83805" y="7157680"/>
            <a:ext cx="630543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665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48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Price Distribution by Category: Showed the skewness before transformation.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47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1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Plot histograms for relevant features in the dataset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0887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557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Correlation Matrix: Showed the relationship between features like price, bedrooms, and bathrooms.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00751"/>
            <a:ext cx="6244709" cy="431006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765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631126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784B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Exploratory Data Analysis (EDA)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3427" y="1662827"/>
            <a:ext cx="629924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Price Distribution by Category: Showed the skewness before transformation.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3427" y="2545199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3427" y="3083243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Plot histograms for relevant features in the dataset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3427" y="3621286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427" y="4159329"/>
            <a:ext cx="6299240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Correlation Matrix: Showed the non-linear relationship between features .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53" y="1829753"/>
            <a:ext cx="5978128" cy="507503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85353" y="7146965"/>
            <a:ext cx="629924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785</Words>
  <Application>Microsoft Office PowerPoint</Application>
  <PresentationFormat>Custom</PresentationFormat>
  <Paragraphs>140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Nunito Sans Bold</vt:lpstr>
      <vt:lpstr>Consolas</vt:lpstr>
      <vt:lpstr>Arial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Bensalem Ghada 1 ( ISSATSO )</cp:lastModifiedBy>
  <cp:revision>24</cp:revision>
  <dcterms:created xsi:type="dcterms:W3CDTF">2024-12-17T13:01:06Z</dcterms:created>
  <dcterms:modified xsi:type="dcterms:W3CDTF">2024-12-20T12:45:44Z</dcterms:modified>
</cp:coreProperties>
</file>